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75" r:id="rId8"/>
    <p:sldId id="277" r:id="rId9"/>
    <p:sldId id="276" r:id="rId10"/>
    <p:sldId id="263" r:id="rId11"/>
    <p:sldId id="264" r:id="rId12"/>
    <p:sldId id="265" r:id="rId13"/>
    <p:sldId id="266" r:id="rId14"/>
    <p:sldId id="273" r:id="rId15"/>
    <p:sldId id="272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2" autoAdjust="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81D-595B-4D29-80D2-570E07457529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8784-A57F-457F-A94F-1428AB0FA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81D-595B-4D29-80D2-570E07457529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8784-A57F-457F-A94F-1428AB0FA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81D-595B-4D29-80D2-570E07457529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8784-A57F-457F-A94F-1428AB0FA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81D-595B-4D29-80D2-570E07457529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8784-A57F-457F-A94F-1428AB0FA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81D-595B-4D29-80D2-570E07457529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8784-A57F-457F-A94F-1428AB0FA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81D-595B-4D29-80D2-570E07457529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8784-A57F-457F-A94F-1428AB0FA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81D-595B-4D29-80D2-570E07457529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8784-A57F-457F-A94F-1428AB0FA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81D-595B-4D29-80D2-570E07457529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8784-A57F-457F-A94F-1428AB0FA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81D-595B-4D29-80D2-570E07457529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8784-A57F-457F-A94F-1428AB0FA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81D-595B-4D29-80D2-570E07457529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8784-A57F-457F-A94F-1428AB0FA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81D-595B-4D29-80D2-570E07457529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8784-A57F-457F-A94F-1428AB0FA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3A181D-595B-4D29-80D2-570E07457529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3D8784-A57F-457F-A94F-1428AB0FA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ites.google.com/site/ucitelamv/home/cto-takoe-smyslovoe-ctenie/%D0%A0%D0%B8%D1%81%D1%83%D0%BD%D0%BE%D0%BA3.png?attredirects=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175351" cy="4032448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формирования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УУД:мониторинг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смыслового чтения в 5 классе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 flipH="1">
            <a:off x="1905000" y="116632"/>
            <a:ext cx="4251176" cy="619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Гадюка</a:t>
            </a:r>
            <a:endParaRPr lang="ru-RU" sz="2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83568" y="908720"/>
            <a:ext cx="7532688" cy="561662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Вокруг нашего хутора водилось немало змей.</a:t>
            </a:r>
          </a:p>
          <a:p>
            <a:pPr marL="4572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говорю об ужах: к безвредному ужу у нас так привыкли, что змеей-то его не зовут. У него есть во рту небольшие острые зубы, он ловит мышей и даже птичек и может прокусить кожу; но нет яду в этих зубах, и укус ужа совершенно безвреден.</a:t>
            </a:r>
          </a:p>
          <a:p>
            <a:pPr marL="4572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...Но водились у нас не одни ужи, водилась и ядовитая змея, черная, большая, без тех желтых полосок, что видны у ужа около головы. Такую змею зовут у нас гадюкою.</a:t>
            </a:r>
          </a:p>
          <a:p>
            <a:pPr marL="4572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...Я в детстве «много наслушался про гадюк и боялся их страшно, как будто чувствовал, что мне придется встретиться с опасной гадиной.</a:t>
            </a:r>
          </a:p>
          <a:p>
            <a:pPr marL="4572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Косили у нас за садом. Всякая косовица была для меня праздником, особенно как сгребут сено в копны. Вот как-то и в этот раз бегал я и кувыркался: баб не было, косари пошли далеко, и только наша черная большая собака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Бровко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лежала на копне и грызла кость.</a:t>
            </a:r>
          </a:p>
          <a:p>
            <a:pPr marL="4572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Кувыркнулся я в одну копну, повернулся в ней раза два и вдруг вскочил с ужасом. Что-то холодное и скользкое махнуло меня по руке. Мысль о гадюке мелькнула в голове моей, и что же? Огромная гадюка, которую я обеспокоил, вылезла из сена и, подымаясь на хвост, готова была на меня кинуться.</a:t>
            </a:r>
          </a:p>
          <a:p>
            <a:pPr marL="4572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того чтобы бежать, я стою как окаменелый, будто гадина зачаровала меня своими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безвековыми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неморгающими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глазами. Еще бы минута — и я погиб; но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Бровко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стрела, слетел с копны, кинулся на змею, и завязалась между ними смертельная борьба.</a:t>
            </a:r>
          </a:p>
          <a:p>
            <a:pPr marL="4572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Собака рвала змею зубами, топтала лапами; змея кусала собаку и в морду, и в грудь, и в живот. Но через минуту только клочки гадюки лежали на земле, 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Бровко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кинулся бежать и исчез.</a:t>
            </a:r>
          </a:p>
          <a:p>
            <a:pPr marL="4572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Тут только воротился ко мне голос; я стал кричать и плакать; прибежали косари и косами добили еще трепещущие куски змеи.</a:t>
            </a:r>
          </a:p>
          <a:p>
            <a:pPr marL="4572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страннее всего, что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Бровко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этого дня пропал и скитался неизвестно где. Только через две недели воротился он домой: худой, тощий, но здоровый. Отец говорил мне, что собаки знают траву, которою они лечатся от укуса гадюки.</a:t>
            </a:r>
          </a:p>
          <a:p>
            <a:pPr marL="4572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Ушинский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3632191" cy="576064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ровень восприятия</a:t>
            </a:r>
            <a:endParaRPr lang="ru-RU" sz="2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15616" y="1124744"/>
            <a:ext cx="6400800" cy="4824536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текст «Гадюка». Выполните задания. 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Найдите утверждение, которое соответствует содержанию прочитанного текста.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buNone/>
            </a:pP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Бровко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погиб от укуса змеи</a:t>
            </a:r>
          </a:p>
          <a:p>
            <a:pPr marL="45720" lvl="0" indent="0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Мальчика звали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Бровко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Собака отважно сражалась за жизнь хозяина</a:t>
            </a:r>
          </a:p>
          <a:p>
            <a:pPr marL="45720" lvl="0" indent="0">
              <a:buNone/>
            </a:pP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Бровко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 местным лекарем и собирал лечебные травы</a:t>
            </a:r>
          </a:p>
          <a:p>
            <a:pPr marL="45720" indent="0">
              <a:buNone/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 О чём главным образом хотел рассказать автор?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бесстрашии и преданности собаки</a:t>
            </a:r>
          </a:p>
          <a:p>
            <a:pPr marL="45720" lvl="0" indent="0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дружбе мальчика и собаки</a:t>
            </a:r>
          </a:p>
          <a:p>
            <a:pPr marL="45720" lvl="0" indent="0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том, что собаки знают лечебные травы от змеиного укуса</a:t>
            </a:r>
          </a:p>
          <a:p>
            <a:pPr marL="45720" lvl="0" indent="0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мальчике, который играл в стогу сена</a:t>
            </a:r>
          </a:p>
          <a:p>
            <a:pPr marL="45720" indent="0">
              <a:buNone/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Почему собака исчезла и долго не появлялась в деревне?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потому что была бездомной и жила в лесу</a:t>
            </a:r>
          </a:p>
          <a:p>
            <a:pPr marL="45720" lvl="0" indent="0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потому что искала лечебные травы и зализывала раны от укусов змеи</a:t>
            </a:r>
          </a:p>
          <a:p>
            <a:pPr marL="45720" lvl="0" indent="0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потому что не хотела больше помогать людям</a:t>
            </a:r>
          </a:p>
          <a:p>
            <a:pPr marL="45720" lvl="0" indent="0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потому что побежала к своим щенкам</a:t>
            </a:r>
          </a:p>
          <a:p>
            <a:pPr marL="45720" indent="0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Подобрать название к тексту (предложить на выбор?)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116632"/>
            <a:ext cx="3229744" cy="641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осознания</a:t>
            </a:r>
            <a:endParaRPr lang="ru-RU" sz="2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15616" y="692696"/>
            <a:ext cx="6768752" cy="374441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Бровко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 очень храбрым псом.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Приведите два примера его действий и поступков, которые подтверждают это.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предложение лучше других помогает понять основную мысль текста?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Отец говорил мне, что собаки знают траву, которою они лечатся от укуса гадюки.</a:t>
            </a:r>
          </a:p>
          <a:p>
            <a:pPr marL="45720" lv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через минуту только клочки гадюки лежали на земле, 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Бровко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кинулся бежать и исчез.</a:t>
            </a:r>
          </a:p>
          <a:p>
            <a:pPr marL="45720" lvl="0" indent="0">
              <a:buNone/>
            </a:pP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Бровко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стрела, слетел с копны, кинулся на змею, и завязалась между ними смертельная борьба.</a:t>
            </a:r>
          </a:p>
          <a:p>
            <a:pPr marL="45720" lv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Собака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Бровко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лежала на копне и грызла кость.</a:t>
            </a:r>
          </a:p>
          <a:p>
            <a:pPr marL="4572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Какова главная мысль этого текста?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Гадюки – ядовитые змеи.</a:t>
            </a:r>
          </a:p>
          <a:p>
            <a:pPr marL="45720" lv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Настоящий друг всегда придет на помощь.</a:t>
            </a:r>
          </a:p>
          <a:p>
            <a:pPr marL="45720" lv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Собаки умеют лечить змеиные укусы.</a:t>
            </a:r>
          </a:p>
          <a:p>
            <a:pPr marL="45720" lv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нельзя играть на улице.</a:t>
            </a:r>
          </a:p>
          <a:p>
            <a:pPr marL="4572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3589784" cy="785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переработки</a:t>
            </a:r>
            <a:endParaRPr lang="ru-RU" sz="2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15616" y="908720"/>
            <a:ext cx="6400800" cy="4824536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Составь план, указав, в каком порядке встречаются части текста. </a:t>
            </a:r>
          </a:p>
          <a:p>
            <a:pPr marL="4572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Встреча с гадюкой.               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Опасность миновала.                </a:t>
            </a:r>
            <a:r>
              <a:rPr lang="en-US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Смертельная борьба.                </a:t>
            </a:r>
            <a:r>
              <a:rPr lang="en-US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Игра мальчика.                        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b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Уж и змея (различие).                 5</a:t>
            </a:r>
          </a:p>
          <a:p>
            <a:pPr marL="4572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в таблицу буквы, соответствующие выбранным ответам</a:t>
            </a:r>
          </a:p>
          <a:p>
            <a:pPr marL="4572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 какой из сборников можно было бы поместить это произведение?</a:t>
            </a:r>
          </a:p>
          <a:p>
            <a:pPr marL="45720" lv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Сказка за сказкой</a:t>
            </a:r>
          </a:p>
          <a:p>
            <a:pPr marL="45720" lv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 о природе</a:t>
            </a:r>
          </a:p>
          <a:p>
            <a:pPr marL="45720" lv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Басни о животных</a:t>
            </a:r>
          </a:p>
          <a:p>
            <a:pPr marL="45720" lv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 о дружбе и верности</a:t>
            </a:r>
          </a:p>
          <a:p>
            <a:pPr marL="4572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Как вы думаете, если бы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Бровко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умел говорить, о чём бы он рассказал мальчику после возвращения домой? Напишите об этом.</a:t>
            </a:r>
          </a:p>
          <a:p>
            <a:pPr marL="4572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05409"/>
              </p:ext>
            </p:extLst>
          </p:nvPr>
        </p:nvGraphicFramePr>
        <p:xfrm>
          <a:off x="1331640" y="2492896"/>
          <a:ext cx="5688633" cy="72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1629"/>
                <a:gridCol w="1131872"/>
                <a:gridCol w="1131872"/>
                <a:gridCol w="1131872"/>
                <a:gridCol w="1151388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262192" cy="792088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chemeClr val="accent6"/>
                </a:solidFill>
              </a:rPr>
              <a:t>Мониторинг </a:t>
            </a:r>
            <a:br>
              <a:rPr lang="ru-RU" sz="2800" dirty="0" smtClean="0">
                <a:solidFill>
                  <a:schemeClr val="accent6"/>
                </a:solidFill>
              </a:rPr>
            </a:br>
            <a:r>
              <a:rPr lang="ru-RU" sz="2800" dirty="0" smtClean="0">
                <a:solidFill>
                  <a:schemeClr val="accent6"/>
                </a:solidFill>
              </a:rPr>
              <a:t> Смысловое чтение и работа с текстом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                                            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57162432"/>
              </p:ext>
            </p:extLst>
          </p:nvPr>
        </p:nvGraphicFramePr>
        <p:xfrm>
          <a:off x="0" y="1700808"/>
          <a:ext cx="9144009" cy="4890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310"/>
                <a:gridCol w="430585"/>
                <a:gridCol w="430585"/>
                <a:gridCol w="430585"/>
                <a:gridCol w="430585"/>
                <a:gridCol w="430585"/>
                <a:gridCol w="430585"/>
                <a:gridCol w="430585"/>
                <a:gridCol w="430585"/>
                <a:gridCol w="430585"/>
                <a:gridCol w="652890"/>
                <a:gridCol w="375631"/>
                <a:gridCol w="263234"/>
                <a:gridCol w="430585"/>
                <a:gridCol w="430585"/>
                <a:gridCol w="430585"/>
                <a:gridCol w="430585"/>
                <a:gridCol w="534706"/>
                <a:gridCol w="548768"/>
                <a:gridCol w="315328"/>
                <a:gridCol w="323537"/>
              </a:tblGrid>
              <a:tr h="111788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Критерии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поиск информации и понимание прочитанного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преобразование и интерпретация информации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оценка информации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7874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ориентироваться в содержании, понимать его смысл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сопоставлять основные компоненты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находить требуемую информацию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структурировать текст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преобра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зовывать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текст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интер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претир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текст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откли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каться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содержание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откликаться на форму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анализи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ровать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достоверность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выявлять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противо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речивую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информацию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521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Ф.и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вх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вх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вх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вх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вх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вх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вх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вх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вх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5215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188640"/>
            <a:ext cx="6400800" cy="6048672"/>
          </a:xfrm>
        </p:spPr>
        <p:txBody>
          <a:bodyPr/>
          <a:lstStyle/>
          <a:p>
            <a:pPr marL="45720" indent="0" algn="ctr">
              <a:buNone/>
            </a:pPr>
            <a:r>
              <a:rPr lang="ru-RU" b="1" dirty="0">
                <a:solidFill>
                  <a:schemeClr val="tx1"/>
                </a:solidFill>
              </a:rPr>
              <a:t>Пути достижения планируемых результатов освоения обучающимися стратегии смыслового </a:t>
            </a:r>
            <a:r>
              <a:rPr lang="ru-RU" b="1" dirty="0" smtClean="0">
                <a:solidFill>
                  <a:schemeClr val="tx1"/>
                </a:solidFill>
              </a:rPr>
              <a:t>чтения</a:t>
            </a:r>
          </a:p>
          <a:p>
            <a:pPr marL="45720" indent="0" algn="ctr">
              <a:buNone/>
            </a:pPr>
            <a:endParaRPr lang="ru-RU" dirty="0">
              <a:solidFill>
                <a:schemeClr val="accent6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738320"/>
              </p:ext>
            </p:extLst>
          </p:nvPr>
        </p:nvGraphicFramePr>
        <p:xfrm>
          <a:off x="179512" y="1412776"/>
          <a:ext cx="8460432" cy="507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3456384"/>
                <a:gridCol w="1584176"/>
                <a:gridCol w="2411760"/>
              </a:tblGrid>
              <a:tr h="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классы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Чему учить:     ПЛАНИРУЕМЫЕ РЕЗУЛЬТАТЫ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Предметы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Стратегии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860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Работа с текстом: </a:t>
                      </a:r>
                      <a:r>
                        <a:rPr lang="ru-RU" sz="1600" b="1" dirty="0" smtClean="0"/>
                        <a:t>поиск информации и понимание прочитанного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1001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5-6 классы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Ориентироваться в содержании текста и понимать его целостный смысл:</a:t>
                      </a:r>
                    </a:p>
                    <a:p>
                      <a:r>
                        <a:rPr lang="ru-RU" sz="1400" dirty="0" smtClean="0"/>
                        <a:t>- определять главную тему, общую цель или назначение текста;</a:t>
                      </a:r>
                    </a:p>
                    <a:p>
                      <a:r>
                        <a:rPr lang="ru-RU" sz="1400" dirty="0" smtClean="0"/>
                        <a:t>- выбирать из текста или придумать заголовок, соответствующий содержанию и общему смыслу текста;</a:t>
                      </a:r>
                    </a:p>
                    <a:p>
                      <a:r>
                        <a:rPr lang="ru-RU" sz="1400" dirty="0" smtClean="0"/>
                        <a:t>- формулировать тезис, выражающий общий смысл текста;</a:t>
                      </a:r>
                    </a:p>
                    <a:p>
                      <a:r>
                        <a:rPr lang="ru-RU" sz="1400" dirty="0" smtClean="0"/>
                        <a:t>- объяснять порядок частей/инструкций, содержащихся в тексте;</a:t>
                      </a:r>
                    </a:p>
                    <a:p>
                      <a:r>
                        <a:rPr lang="ru-RU" sz="1400" dirty="0" smtClean="0"/>
                        <a:t>• находить в тексте требуемую информацию</a:t>
                      </a:r>
                    </a:p>
                    <a:p>
                      <a:r>
                        <a:rPr lang="ru-RU" sz="1400" dirty="0" smtClean="0"/>
                        <a:t>• решать учебно-познавательные и учебно-практические задачи, требующие полного и критического понимания текста</a:t>
                      </a:r>
                    </a:p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Литература, русский язык, история, ОБЖ, природоведение, география, ИЗО, технология, математика, биология, иностранный язык, информатика, обществознание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Интерактивные подходы   (упражнения, задания)</a:t>
                      </a:r>
                    </a:p>
                    <a:p>
                      <a:r>
                        <a:rPr lang="ru-RU" dirty="0" smtClean="0"/>
                        <a:t>Развитие критического мышления через чтение и письмо (</a:t>
                      </a:r>
                      <a:r>
                        <a:rPr lang="ru-RU" dirty="0" err="1" smtClean="0"/>
                        <a:t>инсерт</a:t>
                      </a:r>
                      <a:r>
                        <a:rPr lang="ru-RU" dirty="0" smtClean="0"/>
                        <a:t>, таблица «З – Х – У», «Чтение про себя», «Чтение в кружок», «Чтение про себя с вопросами», «Чтение с остановкам»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10152866"/>
              </p:ext>
            </p:extLst>
          </p:nvPr>
        </p:nvGraphicFramePr>
        <p:xfrm>
          <a:off x="251520" y="404812"/>
          <a:ext cx="8641657" cy="5760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3744416"/>
                <a:gridCol w="1530823"/>
                <a:gridCol w="1998266"/>
              </a:tblGrid>
              <a:tr h="576049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7-9 классы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•Предвосхищать содержание предметного плана текста по заголовку и с опорой на предыдущий опыт;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•сопоставлять разные точки зрения и разные источники информации по заданной теме;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•выполнять смысловое свёртывание выделенных фактов и мыслей;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•формировать на основе текста систему аргументов (доводов) для обоснования определённой позиции;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•понимать душевное состояние персонажей текста, сопереживать им;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•организовывать поиск информации: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•приобрести первичный опыт критического отношения к получаемой информации, сопоставления её с информацией из других источников и имеющимся жизненным опытом.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Овладеть элементарными навыками чтения информации, представленной в наглядно-символической форме, приобретёт опыт работы с текстами, содержащими рисунки, таблицы, диаграммы, схемы.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Литература, русский язык, история, ОБЖ, география, ИЗО, технология, математика, биология, иностранный язык, информатика, обществознание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Словарная карта, групповая работа,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инсерт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, кластеры, организация дискуссий «Чтение про себя с пометками», «Отношения между вопросом и ответом»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02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02015382"/>
              </p:ext>
            </p:extLst>
          </p:nvPr>
        </p:nvGraphicFramePr>
        <p:xfrm>
          <a:off x="179512" y="332656"/>
          <a:ext cx="8496945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2664296"/>
                <a:gridCol w="1790974"/>
                <a:gridCol w="3393603"/>
              </a:tblGrid>
              <a:tr h="440232">
                <a:tc gridSpan="4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Работа с текстом: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преобразование и интерпретация информации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084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5-6 классы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-структурировать </a:t>
                      </a:r>
                      <a:r>
                        <a:rPr lang="ru-RU" sz="1600" dirty="0" smtClean="0"/>
                        <a:t>текст, используя нумерацию страниц, списки, ссылки, оглавление;</a:t>
                      </a:r>
                    </a:p>
                    <a:p>
                      <a:r>
                        <a:rPr lang="ru-RU" sz="1600" dirty="0" smtClean="0"/>
                        <a:t>•</a:t>
                      </a:r>
                      <a:r>
                        <a:rPr lang="ru-RU" sz="1600" b="1" dirty="0" smtClean="0"/>
                        <a:t>проводить проверку </a:t>
                      </a:r>
                      <a:r>
                        <a:rPr lang="ru-RU" sz="1600" dirty="0" smtClean="0"/>
                        <a:t>правописания; использовать в тексте таблицы, изображения;</a:t>
                      </a:r>
                    </a:p>
                    <a:p>
                      <a:r>
                        <a:rPr lang="ru-RU" sz="1600" dirty="0" smtClean="0"/>
                        <a:t>•</a:t>
                      </a:r>
                      <a:r>
                        <a:rPr lang="ru-RU" sz="1600" b="1" dirty="0" smtClean="0"/>
                        <a:t>преобразовывать текст,</a:t>
                      </a:r>
                      <a:r>
                        <a:rPr lang="ru-RU" sz="1600" dirty="0" smtClean="0"/>
                        <a:t> используя новые формы представления информации: формулы, графики, диаграммы, таблицы (в том числе динамические, электронные, в частности в практических задачах), переходить от одного представления данных к другому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Литература, русский язык, история, ОБЖ, природоведение, география, ИЗО, технология, математика, биология, иностранный язык, информатика, обществознание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Развитие критического мышления через чтение и письмо (чтение с остановками)</a:t>
                      </a:r>
                    </a:p>
                    <a:p>
                      <a:r>
                        <a:rPr lang="ru-RU" dirty="0" smtClean="0"/>
                        <a:t>«Список тем книги», «Черты характера»</a:t>
                      </a:r>
                    </a:p>
                    <a:p>
                      <a:r>
                        <a:rPr lang="ru-RU" dirty="0" smtClean="0"/>
                        <a:t>«</a:t>
                      </a:r>
                      <a:r>
                        <a:rPr lang="ru-RU" dirty="0" err="1" smtClean="0"/>
                        <a:t>Синквейн</a:t>
                      </a:r>
                      <a:r>
                        <a:rPr lang="ru-RU" dirty="0" smtClean="0"/>
                        <a:t>»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95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81547618"/>
              </p:ext>
            </p:extLst>
          </p:nvPr>
        </p:nvGraphicFramePr>
        <p:xfrm>
          <a:off x="179388" y="731838"/>
          <a:ext cx="8569324" cy="5217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331"/>
                <a:gridCol w="2142331"/>
                <a:gridCol w="2142331"/>
                <a:gridCol w="2142331"/>
              </a:tblGrid>
              <a:tr h="5217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7-9 классы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-выявлять имплицитную информацию текста </a:t>
                      </a: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ru-RU" sz="1800" b="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основе </a:t>
                      </a:r>
                      <a:r>
                        <a:rPr lang="ru-RU" sz="18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сопоставления иллюстративного материала с информацией текста, анализа подтекста (использованных языковых средств и структуры текста).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Литература, русский язык, история, ОБЖ, география, ИЗО, технология, математика, биология, иностранный язык, информатика, обществознание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Визуальные методы организации материала, таблица «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Кто?Что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?, Когда?, Где?, Почему?»,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88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73234109"/>
              </p:ext>
            </p:extLst>
          </p:nvPr>
        </p:nvGraphicFramePr>
        <p:xfrm>
          <a:off x="395288" y="188640"/>
          <a:ext cx="8353424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384"/>
                <a:gridCol w="2952328"/>
                <a:gridCol w="2088356"/>
                <a:gridCol w="2088356"/>
              </a:tblGrid>
              <a:tr h="399393">
                <a:tc gridSpan="4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Работа с текстом: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оценка информации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4927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5-6 классы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Откликаться на содержание текста:</a:t>
                      </a:r>
                    </a:p>
                    <a:p>
                      <a:r>
                        <a:rPr lang="ru-RU" sz="1800" dirty="0" smtClean="0"/>
                        <a:t>•связывать информацию, обнаруженную в тексте, со знаниями из других источников;</a:t>
                      </a:r>
                    </a:p>
                    <a:p>
                      <a:r>
                        <a:rPr lang="ru-RU" sz="1800" dirty="0" smtClean="0"/>
                        <a:t>•оценивать утверждения, сделанные в тексте, исходя из своих представлений о мире;</a:t>
                      </a:r>
                    </a:p>
                    <a:p>
                      <a:r>
                        <a:rPr lang="ru-RU" sz="1800" dirty="0" smtClean="0"/>
                        <a:t>•откликаться на форму текста: оценивать не только содержание текста, но и его форму, а в целом — мастерство его исполнения.</a:t>
                      </a:r>
                    </a:p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Литература, русский язык, история, ОБЖ, природоведение, география, ИЗО, технология, математика, биология, музыка, иностранный язык, информатика, обществознание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Интерактивные подходы</a:t>
                      </a:r>
                    </a:p>
                    <a:p>
                      <a:r>
                        <a:rPr lang="ru-RU" sz="1800" dirty="0" smtClean="0"/>
                        <a:t>Логические цепочки</a:t>
                      </a:r>
                    </a:p>
                    <a:p>
                      <a:r>
                        <a:rPr lang="ru-RU" sz="1800" dirty="0" err="1" smtClean="0"/>
                        <a:t>Инсерт</a:t>
                      </a:r>
                      <a:endParaRPr lang="ru-RU" sz="1800" dirty="0" smtClean="0"/>
                    </a:p>
                    <a:p>
                      <a:r>
                        <a:rPr lang="ru-RU" sz="1800" dirty="0" smtClean="0"/>
                        <a:t>Тайм – аут</a:t>
                      </a:r>
                    </a:p>
                    <a:p>
                      <a:r>
                        <a:rPr lang="ru-RU" sz="1800" dirty="0" smtClean="0"/>
                        <a:t>Вопросы после текста</a:t>
                      </a:r>
                    </a:p>
                    <a:p>
                      <a:r>
                        <a:rPr lang="ru-RU" sz="1800" dirty="0" smtClean="0"/>
                        <a:t>Проверочный лист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23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15616" y="1340768"/>
            <a:ext cx="7173416" cy="406563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400" b="1" dirty="0" smtClean="0"/>
              <a:t>               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Смысловое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осмысливать цели и задачи чтения, </a:t>
            </a:r>
            <a:endParaRPr lang="en-US" sz="3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и извлекать информацию из различных текстов, </a:t>
            </a:r>
            <a:endParaRPr lang="ru-RU" sz="3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с художественными, научно-популярными, официальными текстами, </a:t>
            </a:r>
            <a:endParaRPr lang="ru-RU" sz="3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и адекватно оценивать информацию из текста. 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24462826"/>
              </p:ext>
            </p:extLst>
          </p:nvPr>
        </p:nvGraphicFramePr>
        <p:xfrm>
          <a:off x="323528" y="188640"/>
          <a:ext cx="8613576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4320480"/>
                <a:gridCol w="1944216"/>
                <a:gridCol w="1412776"/>
              </a:tblGrid>
              <a:tr h="624782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работа с текстом: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оценка информации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5593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7-9 классы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На основе имеющихся знаний, жизненного опыта подвергать сомнению достоверность имеющейся информации, обнаруживать недостоверность получаемой информации, пробелы в информации и находить пути восполнения этих пробелов.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 В процессе работы с одним или  несколькими источниками выявлять содержащуюся в них противоречивую, конфликтную информацию;</a:t>
                      </a:r>
                    </a:p>
                    <a:p>
                      <a:r>
                        <a:rPr lang="ru-RU" sz="1600" dirty="0" smtClean="0"/>
                        <a:t>• Использовать полученный опыт восприятия информационных объектов для обогащения чувственного опыта, высказывать оценочные суждения и свою точку зрения о полученном сообщении (прочитанном тексте).</a:t>
                      </a:r>
                    </a:p>
                    <a:p>
                      <a:r>
                        <a:rPr lang="ru-RU" sz="1600" dirty="0" smtClean="0"/>
                        <a:t> критически относиться к рекламной информации;</a:t>
                      </a:r>
                    </a:p>
                    <a:p>
                      <a:r>
                        <a:rPr lang="ru-RU" sz="1600" dirty="0" smtClean="0"/>
                        <a:t>• Находить способы проверки противоречивой информации,  определять достоверную  информацию.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Литература, русский язык, история, ОБЖ, география, ИЗО, технология, математика, биология, иностранный язык, информатика, обществознание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Кластеры, логические цепочки, </a:t>
                      </a:r>
                      <a:r>
                        <a:rPr lang="ru-RU" dirty="0" err="1" smtClean="0"/>
                        <a:t>инсерт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45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77913890"/>
              </p:ext>
            </p:extLst>
          </p:nvPr>
        </p:nvGraphicFramePr>
        <p:xfrm>
          <a:off x="323528" y="764704"/>
          <a:ext cx="8425186" cy="4659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610"/>
                <a:gridCol w="2808288"/>
                <a:gridCol w="2808288"/>
              </a:tblGrid>
              <a:tr h="5170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классы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Типы текстов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Педагоги,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проводящие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диагностику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7682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5-6</a:t>
                      </a:r>
                      <a:r>
                        <a:rPr lang="ru-RU" sz="2000" baseline="0" dirty="0" smtClean="0"/>
                        <a:t> классы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Художественные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Учителя русского языка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739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7-8 классы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Научно-популярные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Творческая проблемная группа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4518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9-е классы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Публицистические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Творческая проблемная группа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200" u="sng" dirty="0" smtClean="0">
                <a:solidFill>
                  <a:schemeClr val="accent6"/>
                </a:solidFill>
              </a:rPr>
              <a:t>Цель</a:t>
            </a:r>
            <a:r>
              <a:rPr lang="ru-RU" sz="3200" dirty="0" smtClean="0">
                <a:solidFill>
                  <a:schemeClr val="accent6"/>
                </a:solidFill>
              </a:rPr>
              <a:t> :</a:t>
            </a:r>
            <a:r>
              <a:rPr lang="ru-RU" sz="3200" dirty="0" smtClean="0"/>
              <a:t> через смысловое чтение сформировать основы читательской компетенции учащихся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>
          <a:xfrm>
            <a:off x="763606" y="731520"/>
            <a:ext cx="715958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980728"/>
            <a:ext cx="8352928" cy="4032448"/>
          </a:xfrm>
        </p:spPr>
        <p:txBody>
          <a:bodyPr/>
          <a:lstStyle/>
          <a:p>
            <a:pPr algn="just">
              <a:buNone/>
            </a:pPr>
            <a:r>
              <a:rPr lang="ru-RU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смыслового чтения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максимально точно и полно понять содержание текста, уловить все детали и практически осмыслить извлеченную информацию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344816" cy="1143000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Диагностика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I </a:t>
            </a:r>
            <a:r>
              <a:rPr lang="ru-RU" sz="2400" dirty="0" smtClean="0"/>
              <a:t>этап</a:t>
            </a:r>
            <a:br>
              <a:rPr lang="ru-RU" sz="2400" dirty="0" smtClean="0"/>
            </a:br>
            <a:r>
              <a:rPr lang="ru-RU" sz="2400" dirty="0" smtClean="0"/>
              <a:t>определение </a:t>
            </a:r>
            <a:r>
              <a:rPr lang="ru-RU" sz="2400" b="1" dirty="0" smtClean="0"/>
              <a:t>уровня </a:t>
            </a:r>
            <a:r>
              <a:rPr lang="ru-RU" sz="2400" b="1" dirty="0"/>
              <a:t>литературного развития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70402338"/>
              </p:ext>
            </p:extLst>
          </p:nvPr>
        </p:nvGraphicFramePr>
        <p:xfrm>
          <a:off x="755576" y="2060848"/>
          <a:ext cx="7632846" cy="3540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2"/>
                <a:gridCol w="2544282"/>
                <a:gridCol w="2544282"/>
              </a:tblGrid>
              <a:tr h="705678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литературный кругозор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1120" marR="71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анализировать текст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1120" marR="71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развития речи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1120" marR="71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27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Назовите писателей, начиная с самых любимых, и их книги, которые вы прочитали в этом году.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1120" marR="71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Вспомните стихотворение о природе, которое вы выучили наизусть. Выпишите из него слова, в которых выражается авторское отношение к изображенной картине.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1120" marR="71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Запишите ряд красочных определений, которые вы могли бы употребить со  словом «осень».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71120" marR="71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144016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II</a:t>
            </a:r>
            <a:r>
              <a:rPr lang="ru-RU" b="1" dirty="0" smtClean="0">
                <a:solidFill>
                  <a:srgbClr val="FF0000"/>
                </a:solidFill>
              </a:rPr>
              <a:t> этап диагностики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979712" y="1196752"/>
            <a:ext cx="4824536" cy="648072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            проверка </a:t>
            </a:r>
            <a:r>
              <a:rPr lang="ru-RU" dirty="0"/>
              <a:t>техники чтения.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328410"/>
              </p:ext>
            </p:extLst>
          </p:nvPr>
        </p:nvGraphicFramePr>
        <p:xfrm>
          <a:off x="323528" y="2276872"/>
          <a:ext cx="8424935" cy="159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987"/>
                <a:gridCol w="1684987"/>
                <a:gridCol w="1684987"/>
                <a:gridCol w="1684987"/>
                <a:gridCol w="1684987"/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кол-во учащихся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выше нормы(свыше 100 слов)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норма(от 80 - 100 слов)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ниже нормы(менее 70 слов)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2447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512511" cy="114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результатов, относящихся к смысловому чтению.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C:\Users\Джон\Desktop\смысловое чтение\Понятие смыслового чтения - Учителям_files\Рисунок3.png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771800" y="1988840"/>
            <a:ext cx="3183480" cy="3475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accent6"/>
                </a:solidFill>
              </a:rPr>
              <a:t>Работа с текстом:</a:t>
            </a:r>
            <a:br>
              <a:rPr lang="ru-RU" sz="2000" dirty="0" smtClean="0">
                <a:solidFill>
                  <a:schemeClr val="accent6"/>
                </a:solidFill>
              </a:rPr>
            </a:br>
            <a:r>
              <a:rPr lang="ru-RU" sz="2000" dirty="0" smtClean="0">
                <a:solidFill>
                  <a:schemeClr val="accent6"/>
                </a:solidFill>
              </a:rPr>
              <a:t>поиск информации и понимание прочитанного</a:t>
            </a:r>
            <a:endParaRPr lang="ru-RU" sz="2000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1412776"/>
            <a:ext cx="6400800" cy="5112568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dirty="0" smtClean="0"/>
              <a:t>1.</a:t>
            </a:r>
            <a:r>
              <a:rPr lang="ru-RU" b="1" dirty="0" smtClean="0"/>
              <a:t>Ориентироваться </a:t>
            </a:r>
            <a:r>
              <a:rPr lang="ru-RU" b="1" dirty="0"/>
              <a:t>в содержании текста и понимать его целостный смысл:</a:t>
            </a:r>
          </a:p>
          <a:p>
            <a:pPr marL="45720" indent="0">
              <a:buNone/>
            </a:pPr>
            <a:r>
              <a:rPr lang="ru-RU" dirty="0" smtClean="0"/>
              <a:t>—определять </a:t>
            </a:r>
            <a:r>
              <a:rPr lang="ru-RU" dirty="0"/>
              <a:t>главную тему, общую цель или назначение текста;</a:t>
            </a:r>
          </a:p>
          <a:p>
            <a:pPr marL="45720" indent="0">
              <a:buNone/>
            </a:pPr>
            <a:r>
              <a:rPr lang="ru-RU" dirty="0" smtClean="0"/>
              <a:t>—выбирать </a:t>
            </a:r>
            <a:r>
              <a:rPr lang="ru-RU" dirty="0"/>
              <a:t>из текста или придумать заголовок, соответствующий содержанию и общему смыслу текста;</a:t>
            </a:r>
          </a:p>
          <a:p>
            <a:pPr marL="45720" indent="0">
              <a:buNone/>
            </a:pPr>
            <a:r>
              <a:rPr lang="ru-RU" dirty="0"/>
              <a:t>- формулировать тезис, выражающий общий смысл текста;</a:t>
            </a:r>
          </a:p>
          <a:p>
            <a:pPr marL="45720" indent="0">
              <a:buNone/>
            </a:pPr>
            <a:r>
              <a:rPr lang="ru-RU" dirty="0"/>
              <a:t>- предвосхищать содержание предметного плана текста по заголовку и с опорой на предыдущий опыт;</a:t>
            </a:r>
          </a:p>
          <a:p>
            <a:pPr marL="45720" indent="0">
              <a:buNone/>
            </a:pPr>
            <a:r>
              <a:rPr lang="ru-RU" dirty="0"/>
              <a:t>- объяснять порядок частей/инструкций, содержащихся в тексте;</a:t>
            </a:r>
          </a:p>
          <a:p>
            <a:pPr marL="45720" indent="0">
              <a:buNone/>
            </a:pPr>
            <a:r>
              <a:rPr lang="ru-RU" b="1" dirty="0" smtClean="0"/>
              <a:t>2.Сопоставлять </a:t>
            </a:r>
            <a:r>
              <a:rPr lang="ru-RU" b="1" dirty="0"/>
              <a:t>основные текстовые компоненты  и находить в тексте требуемую </a:t>
            </a:r>
            <a:r>
              <a:rPr lang="ru-RU" b="1" dirty="0" smtClean="0"/>
              <a:t>информацию </a:t>
            </a:r>
            <a:r>
              <a:rPr lang="ru-RU" dirty="0"/>
              <a:t>(пробегать текст глазами, определять его основные элементы, сопоставлять формы выражения информации в </a:t>
            </a:r>
            <a:r>
              <a:rPr lang="ru-RU" dirty="0" smtClean="0"/>
              <a:t>запросе </a:t>
            </a:r>
            <a:r>
              <a:rPr lang="ru-RU" dirty="0"/>
              <a:t>и в самом тексте, устанавливать, являются ли они тождественными или синонимическими, находить необходимую единицу информации в тексте);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99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864" y="352618"/>
            <a:ext cx="6512511" cy="772126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6"/>
                </a:solidFill>
                <a:latin typeface="+mn-lt"/>
              </a:rPr>
              <a:t>Работа с текстом: оценка информации</a:t>
            </a:r>
            <a:endParaRPr lang="ru-RU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836712"/>
            <a:ext cx="8064896" cy="5904656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b="1" dirty="0" smtClean="0"/>
              <a:t>1.Откликаться </a:t>
            </a:r>
            <a:r>
              <a:rPr lang="ru-RU" b="1" dirty="0"/>
              <a:t>на содержание текста:</a:t>
            </a:r>
          </a:p>
          <a:p>
            <a:pPr marL="45720" indent="0">
              <a:buNone/>
            </a:pPr>
            <a:r>
              <a:rPr lang="ru-RU" dirty="0"/>
              <a:t>- связывать информацию, обнаруженную в тексте, со знаниями из других </a:t>
            </a:r>
            <a:r>
              <a:rPr lang="ru-RU" dirty="0" smtClean="0"/>
              <a:t>источников</a:t>
            </a:r>
            <a:r>
              <a:rPr lang="ru-RU" dirty="0"/>
              <a:t>;</a:t>
            </a:r>
          </a:p>
          <a:p>
            <a:pPr marL="45720" indent="0">
              <a:buNone/>
            </a:pPr>
            <a:r>
              <a:rPr lang="ru-RU" dirty="0"/>
              <a:t>- оценивать утверждения, сделанные в тексте, исходя из своих представлений о мире; — находить доводы в защиту своей точки зрения;</a:t>
            </a:r>
          </a:p>
          <a:p>
            <a:pPr marL="45720" indent="0">
              <a:buNone/>
            </a:pPr>
            <a:r>
              <a:rPr lang="ru-RU" b="1" dirty="0" smtClean="0"/>
              <a:t>2.Откликаться </a:t>
            </a:r>
            <a:r>
              <a:rPr lang="ru-RU" b="1" dirty="0"/>
              <a:t>на форму текста</a:t>
            </a:r>
            <a:r>
              <a:rPr lang="ru-RU" dirty="0"/>
              <a:t>: оценивать не только содержание текста, но и его форму, а в целом — мастерство его исполнения;</a:t>
            </a:r>
          </a:p>
          <a:p>
            <a:pPr marL="45720" indent="0">
              <a:buNone/>
            </a:pPr>
            <a:r>
              <a:rPr lang="ru-RU" dirty="0" smtClean="0"/>
              <a:t>3.На </a:t>
            </a:r>
            <a:r>
              <a:rPr lang="ru-RU" dirty="0"/>
              <a:t>основе имеющихся знаний, жизненного опыта </a:t>
            </a:r>
            <a:r>
              <a:rPr lang="ru-RU" b="1" dirty="0"/>
              <a:t>подвергать сомнению достоверность имеющейся информации, обнаруживать недостоверность получаемой информации, </a:t>
            </a:r>
            <a:r>
              <a:rPr lang="ru-RU" dirty="0"/>
              <a:t>пробелы в информации и находить пути восполнения этих пробелов;</a:t>
            </a:r>
          </a:p>
          <a:p>
            <a:pPr marL="45720" indent="0">
              <a:buNone/>
            </a:pPr>
            <a:r>
              <a:rPr lang="ru-RU" dirty="0" smtClean="0"/>
              <a:t>4.В </a:t>
            </a:r>
            <a:r>
              <a:rPr lang="ru-RU" dirty="0"/>
              <a:t>процессе работы с одним или несколькими источниками </a:t>
            </a:r>
            <a:r>
              <a:rPr lang="ru-RU" b="1" dirty="0"/>
              <a:t>выявлять содержащуюся в них противоречивую, </a:t>
            </a:r>
            <a:r>
              <a:rPr lang="ru-RU" b="1" dirty="0" smtClean="0"/>
              <a:t>конфликтную </a:t>
            </a:r>
            <a:r>
              <a:rPr lang="ru-RU" b="1" dirty="0"/>
              <a:t>информацию;</a:t>
            </a:r>
          </a:p>
          <a:p>
            <a:pPr marL="45720" indent="0">
              <a:buNone/>
            </a:pPr>
            <a:r>
              <a:rPr lang="ru-RU" dirty="0"/>
              <a:t>использовать полученный опыт восприятия информационных объектов для обогащения чувственного опыта, высказывать оценочные суждения и свою точку зрения о полученном сообщении (прочитанном тексте).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03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accent6"/>
                </a:solidFill>
                <a:latin typeface="+mn-lt"/>
              </a:rPr>
              <a:t>Работа с текстом: преобразование и интерпретация информации</a:t>
            </a:r>
            <a:endParaRPr lang="ru-RU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268760"/>
            <a:ext cx="8208912" cy="51125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35846"/>
            <a:ext cx="79208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b="1" dirty="0" smtClean="0"/>
              <a:t>1.Структурировать </a:t>
            </a:r>
            <a:r>
              <a:rPr lang="ru-RU" b="1" dirty="0"/>
              <a:t>текст</a:t>
            </a:r>
            <a:r>
              <a:rPr lang="ru-RU" dirty="0"/>
              <a:t>, используя нумерацию страниц, списки, ссылки, оглавление; проводить проверку правописания; использовать в тексте таблицы, изображения;</a:t>
            </a:r>
          </a:p>
          <a:p>
            <a:r>
              <a:rPr lang="ru-RU" dirty="0" smtClean="0"/>
              <a:t>2.</a:t>
            </a:r>
            <a:r>
              <a:rPr lang="ru-RU" b="1" dirty="0"/>
              <a:t>П</a:t>
            </a:r>
            <a:r>
              <a:rPr lang="ru-RU" b="1" dirty="0" smtClean="0"/>
              <a:t>реобразовывать </a:t>
            </a:r>
            <a:r>
              <a:rPr lang="ru-RU" b="1" dirty="0"/>
              <a:t>текст, </a:t>
            </a:r>
            <a:r>
              <a:rPr lang="ru-RU" dirty="0"/>
              <a:t>используя новые формы представления информации: формулы, графики, диаграммы, таблицы (в том числе динамические, электронные, в частности в практических задачах), переходить от одного представления данных к другому;</a:t>
            </a:r>
          </a:p>
          <a:p>
            <a:r>
              <a:rPr lang="ru-RU" b="1" dirty="0" smtClean="0"/>
              <a:t>3.Интерпретировать </a:t>
            </a:r>
            <a:r>
              <a:rPr lang="ru-RU" b="1" dirty="0"/>
              <a:t>текст:</a:t>
            </a:r>
          </a:p>
          <a:p>
            <a:r>
              <a:rPr lang="ru-RU" dirty="0" smtClean="0"/>
              <a:t>—сравнивать </a:t>
            </a:r>
            <a:r>
              <a:rPr lang="ru-RU" dirty="0"/>
              <a:t>и противопоставлять заключённую в тексте информацию разного характера;</a:t>
            </a:r>
          </a:p>
          <a:p>
            <a:r>
              <a:rPr lang="ru-RU" dirty="0" smtClean="0"/>
              <a:t>—обнаруживать </a:t>
            </a:r>
            <a:r>
              <a:rPr lang="ru-RU" dirty="0"/>
              <a:t>в тексте доводы в подтверждение выдвинутых тезисов;</a:t>
            </a:r>
          </a:p>
          <a:p>
            <a:r>
              <a:rPr lang="ru-RU" dirty="0" smtClean="0"/>
              <a:t>—делать </a:t>
            </a:r>
            <a:r>
              <a:rPr lang="ru-RU" dirty="0"/>
              <a:t>выводы из сформулированных посылок;</a:t>
            </a:r>
          </a:p>
          <a:p>
            <a:r>
              <a:rPr lang="ru-RU" dirty="0"/>
              <a:t>выводить заключение о намерении автора или главной мысли текста.</a:t>
            </a:r>
          </a:p>
        </p:txBody>
      </p:sp>
    </p:spTree>
    <p:extLst>
      <p:ext uri="{BB962C8B-B14F-4D97-AF65-F5344CB8AC3E}">
        <p14:creationId xmlns:p14="http://schemas.microsoft.com/office/powerpoint/2010/main" val="110240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513</TotalTime>
  <Words>1831</Words>
  <Application>Microsoft Office PowerPoint</Application>
  <PresentationFormat>Экран (4:3)</PresentationFormat>
  <Paragraphs>242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Воздушный поток</vt:lpstr>
      <vt:lpstr>Контроль формирования УУД:мониторинг смыслового чтения в 5 классе </vt:lpstr>
      <vt:lpstr>Презентация PowerPoint</vt:lpstr>
      <vt:lpstr>Презентация PowerPoint</vt:lpstr>
      <vt:lpstr>Диагностика  I этап определение уровня литературного развития</vt:lpstr>
      <vt:lpstr>II этап диагностики</vt:lpstr>
      <vt:lpstr>Группы метапредметных результатов, относящихся к смысловому чтению. </vt:lpstr>
      <vt:lpstr>Работа с текстом: поиск информации и понимание прочитанного</vt:lpstr>
      <vt:lpstr>Работа с текстом: оценка информации</vt:lpstr>
      <vt:lpstr>Работа с текстом: преобразование и интерпретация информации</vt:lpstr>
      <vt:lpstr>Гадюка</vt:lpstr>
      <vt:lpstr>Уровень восприятия</vt:lpstr>
      <vt:lpstr>Уровень осознания</vt:lpstr>
      <vt:lpstr>Уровень переработки</vt:lpstr>
      <vt:lpstr>Мониторинг   Смысловое чтение и работа с текстом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уровня развития речевой деятельности учащихся.</dc:title>
  <dc:creator>RePack by SPecialiST</dc:creator>
  <cp:lastModifiedBy>Вера Степановна Рочева</cp:lastModifiedBy>
  <cp:revision>53</cp:revision>
  <dcterms:created xsi:type="dcterms:W3CDTF">2015-11-30T20:22:32Z</dcterms:created>
  <dcterms:modified xsi:type="dcterms:W3CDTF">2015-12-08T05:11:39Z</dcterms:modified>
</cp:coreProperties>
</file>